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93" r:id="rId3"/>
    <p:sldId id="279" r:id="rId4"/>
    <p:sldId id="280" r:id="rId5"/>
    <p:sldId id="281" r:id="rId6"/>
    <p:sldId id="292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9900"/>
    <a:srgbClr val="003300"/>
    <a:srgbClr val="4D4D4D"/>
    <a:srgbClr val="B92D14"/>
    <a:srgbClr val="35759D"/>
    <a:srgbClr val="35B19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>
        <p:scale>
          <a:sx n="75" d="100"/>
          <a:sy n="75" d="100"/>
        </p:scale>
        <p:origin x="-3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6600"/>
                </a:solidFill>
                <a:latin typeface="Arial Narrow" pitchFamily="34" charset="0"/>
              </a:rPr>
              <a:t>Результаты первичного исследования  </a:t>
            </a:r>
          </a:p>
          <a:p>
            <a:pPr>
              <a:defRPr/>
            </a:pPr>
            <a:r>
              <a:rPr lang="ru-RU" sz="2800" dirty="0">
                <a:solidFill>
                  <a:srgbClr val="006600"/>
                </a:solidFill>
                <a:latin typeface="Arial Narrow" pitchFamily="34" charset="0"/>
              </a:rPr>
              <a:t>уровня социально -  коммуникативного развития дошкольников </a:t>
            </a:r>
          </a:p>
        </c:rich>
      </c:tx>
      <c:layout>
        <c:manualLayout>
          <c:xMode val="edge"/>
          <c:yMode val="edge"/>
          <c:x val="0.12523836148468973"/>
          <c:y val="2.9580529706513981E-2"/>
        </c:manualLayout>
      </c:layout>
    </c:title>
    <c:view3D>
      <c:rotX val="20"/>
      <c:rotY val="160"/>
      <c:perspective val="30"/>
    </c:view3D>
    <c:plotArea>
      <c:layout>
        <c:manualLayout>
          <c:layoutTarget val="inner"/>
          <c:xMode val="edge"/>
          <c:yMode val="edge"/>
          <c:x val="5.2469864764397273E-2"/>
          <c:y val="0.40687713386007712"/>
          <c:w val="0.63518220748722187"/>
          <c:h val="0.54945053436947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исследования уровня социально коммуникативного развития дошкольников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0.30000000000000004</c:v>
                </c:pt>
                <c:pt idx="2">
                  <c:v>0.60000000000000009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7585838226754"/>
          <c:y val="0.34811793128131735"/>
          <c:w val="0.30660506369852381"/>
          <c:h val="0.16339620615604883"/>
        </c:manualLayout>
      </c:layout>
      <c:txPr>
        <a:bodyPr/>
        <a:lstStyle/>
        <a:p>
          <a:pPr>
            <a:defRPr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6600"/>
                </a:solidFill>
                <a:latin typeface="Arial Narrow" pitchFamily="34" charset="0"/>
              </a:rPr>
              <a:t>Результаты итогового  исследования  </a:t>
            </a:r>
          </a:p>
          <a:p>
            <a:pPr>
              <a:defRPr/>
            </a:pPr>
            <a:r>
              <a:rPr lang="ru-RU" sz="2800" dirty="0">
                <a:solidFill>
                  <a:srgbClr val="006600"/>
                </a:solidFill>
                <a:latin typeface="Arial Narrow" pitchFamily="34" charset="0"/>
              </a:rPr>
              <a:t>уровня социально -  коммуникативного развития дошкольников </a:t>
            </a:r>
          </a:p>
        </c:rich>
      </c:tx>
      <c:layout>
        <c:manualLayout>
          <c:xMode val="edge"/>
          <c:yMode val="edge"/>
          <c:x val="0.13153239603011416"/>
          <c:y val="4.2453447262309884E-3"/>
        </c:manualLayout>
      </c:layout>
    </c:title>
    <c:view3D>
      <c:rotX val="20"/>
      <c:rotY val="160"/>
      <c:perspective val="30"/>
    </c:view3D>
    <c:plotArea>
      <c:layout>
        <c:manualLayout>
          <c:layoutTarget val="inner"/>
          <c:xMode val="edge"/>
          <c:yMode val="edge"/>
          <c:x val="7.3776387900189927E-3"/>
          <c:y val="0.27575689545908288"/>
          <c:w val="0.70772921841145764"/>
          <c:h val="0.67472486507308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исследования уровня социально коммуникативного развития дошкольников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551090953741301"/>
          <c:y val="0.31347032436305805"/>
          <c:w val="0.2744851425747068"/>
          <c:h val="0.16520472026741001"/>
        </c:manualLayout>
      </c:layout>
      <c:txPr>
        <a:bodyPr/>
        <a:lstStyle/>
        <a:p>
          <a:pPr>
            <a:defRPr>
              <a:solidFill>
                <a:srgbClr val="0066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384CF-C174-4CEB-A42E-E9C0936BA68D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D644A6-3FA7-4A8B-BB96-97AF5C2C266D}">
      <dgm:prSet phldrT="[Текст]" custT="1"/>
      <dgm:spPr>
        <a:xfrm>
          <a:off x="0" y="88581"/>
          <a:ext cx="6270827" cy="697238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1800" b="1" smtClean="0">
              <a:latin typeface="Arial Narrow" pitchFamily="34" charset="0"/>
              <a:ea typeface="+mn-ea"/>
              <a:cs typeface="+mn-cs"/>
            </a:rPr>
            <a:t>заключение договоров о сотрудничестве </a:t>
          </a:r>
          <a:endParaRPr lang="ru-RU" sz="1800" b="1" dirty="0">
            <a:latin typeface="Arial Narrow" pitchFamily="34" charset="0"/>
            <a:ea typeface="+mn-ea"/>
            <a:cs typeface="+mn-cs"/>
          </a:endParaRPr>
        </a:p>
      </dgm:t>
    </dgm:pt>
    <dgm:pt modelId="{81EB404E-184D-492E-8D53-EE01143A3BDD}" type="parTrans" cxnId="{A9876E67-1488-45E6-8362-EB07640D7E75}">
      <dgm:prSet/>
      <dgm:spPr/>
      <dgm:t>
        <a:bodyPr/>
        <a:lstStyle/>
        <a:p>
          <a:endParaRPr lang="ru-RU" sz="1400"/>
        </a:p>
      </dgm:t>
    </dgm:pt>
    <dgm:pt modelId="{E54598D8-7D66-4076-A5D3-7BCB451CD6C7}" type="sibTrans" cxnId="{A9876E67-1488-45E6-8362-EB07640D7E75}">
      <dgm:prSet custT="1"/>
      <dgm:spPr>
        <a:xfrm>
          <a:off x="5702466" y="638798"/>
          <a:ext cx="568360" cy="56836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6FA659C6-B093-454B-B37C-0297AFE65008}">
      <dgm:prSet phldrT="[Текст]" custT="1"/>
      <dgm:spPr>
        <a:xfrm>
          <a:off x="428644" y="928696"/>
          <a:ext cx="6270827" cy="705807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1800" b="1" smtClean="0">
              <a:latin typeface="Arial Narrow" pitchFamily="34" charset="0"/>
              <a:ea typeface="+mn-ea"/>
              <a:cs typeface="+mn-cs"/>
            </a:rPr>
            <a:t>составление подробного плана взаимодействия</a:t>
          </a:r>
          <a:endParaRPr lang="ru-RU" sz="1800" b="1" dirty="0">
            <a:latin typeface="Arial Narrow" pitchFamily="34" charset="0"/>
            <a:ea typeface="+mn-ea"/>
            <a:cs typeface="+mn-cs"/>
          </a:endParaRPr>
        </a:p>
      </dgm:t>
    </dgm:pt>
    <dgm:pt modelId="{7D41C1C4-4AB8-4623-9AB1-5D715EB90124}" type="parTrans" cxnId="{87AD065A-EA20-4D0A-8071-1C615010A4A5}">
      <dgm:prSet/>
      <dgm:spPr/>
      <dgm:t>
        <a:bodyPr/>
        <a:lstStyle/>
        <a:p>
          <a:endParaRPr lang="ru-RU" sz="1400"/>
        </a:p>
      </dgm:t>
    </dgm:pt>
    <dgm:pt modelId="{5FEFB908-86B6-47C5-836F-D80C68DEEB0A}" type="sibTrans" cxnId="{87AD065A-EA20-4D0A-8071-1C615010A4A5}">
      <dgm:prSet custT="1"/>
      <dgm:spPr>
        <a:xfrm>
          <a:off x="6170743" y="1634644"/>
          <a:ext cx="568360" cy="56836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707F9648-9A03-4343-AF38-BABA507B120F}">
      <dgm:prSet phldrT="[Текст]" custT="1"/>
      <dgm:spPr>
        <a:xfrm>
          <a:off x="928713" y="1785949"/>
          <a:ext cx="6270827" cy="1000131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1800" b="1" smtClean="0">
              <a:latin typeface="Arial Narrow" pitchFamily="34" charset="0"/>
              <a:ea typeface="+mn-ea"/>
              <a:cs typeface="+mn-cs"/>
            </a:rPr>
            <a:t>тесное партнерство с родителями (законными представителями) воспитанников, и вместе с тем активными участниками образовательных отношений</a:t>
          </a:r>
          <a:endParaRPr lang="ru-RU" sz="1800" b="1" dirty="0">
            <a:latin typeface="Arial Narrow" pitchFamily="34" charset="0"/>
            <a:ea typeface="+mn-ea"/>
            <a:cs typeface="+mn-cs"/>
          </a:endParaRPr>
        </a:p>
      </dgm:t>
    </dgm:pt>
    <dgm:pt modelId="{BE106677-4330-4309-8A29-A5D9FFD4EBD7}" type="parTrans" cxnId="{CB67D178-E1F6-4E97-BFE7-2DC90C2C21AF}">
      <dgm:prSet/>
      <dgm:spPr/>
      <dgm:t>
        <a:bodyPr/>
        <a:lstStyle/>
        <a:p>
          <a:endParaRPr lang="ru-RU" sz="1400"/>
        </a:p>
      </dgm:t>
    </dgm:pt>
    <dgm:pt modelId="{C1E4AA90-8595-4E4B-9B62-BFE2D045067F}" type="sibTrans" cxnId="{CB67D178-E1F6-4E97-BFE7-2DC90C2C21AF}">
      <dgm:prSet custT="1"/>
      <dgm:spPr>
        <a:xfrm>
          <a:off x="6639019" y="2615916"/>
          <a:ext cx="568360" cy="56836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FBD7A653-AAE4-422A-B553-237899EFD615}">
      <dgm:prSet phldrT="[Текст]" custT="1"/>
      <dgm:spPr>
        <a:xfrm>
          <a:off x="1857364" y="3929091"/>
          <a:ext cx="6270827" cy="874401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1800" b="1" smtClean="0">
              <a:latin typeface="Arial Narrow" pitchFamily="34" charset="0"/>
              <a:ea typeface="+mn-ea"/>
              <a:cs typeface="+mn-cs"/>
            </a:rPr>
            <a:t>подведение итогов на  родительских собраниях педсовете и других совещаниях</a:t>
          </a:r>
          <a:endParaRPr lang="ru-RU" sz="1800" b="1" dirty="0">
            <a:latin typeface="Arial Narrow" pitchFamily="34" charset="0"/>
            <a:ea typeface="+mn-ea"/>
            <a:cs typeface="+mn-cs"/>
          </a:endParaRPr>
        </a:p>
      </dgm:t>
    </dgm:pt>
    <dgm:pt modelId="{B0AAB9D3-7168-4608-A4B1-924988813EE2}" type="parTrans" cxnId="{B158F938-7F35-484D-81DC-B80B79EEA580}">
      <dgm:prSet/>
      <dgm:spPr/>
      <dgm:t>
        <a:bodyPr/>
        <a:lstStyle/>
        <a:p>
          <a:endParaRPr lang="ru-RU" sz="1400"/>
        </a:p>
      </dgm:t>
    </dgm:pt>
    <dgm:pt modelId="{ADA4D028-FB68-4252-890F-8EC20BA70E36}" type="sibTrans" cxnId="{B158F938-7F35-484D-81DC-B80B79EEA580}">
      <dgm:prSet/>
      <dgm:spPr/>
      <dgm:t>
        <a:bodyPr/>
        <a:lstStyle/>
        <a:p>
          <a:endParaRPr lang="ru-RU" sz="1400"/>
        </a:p>
      </dgm:t>
    </dgm:pt>
    <dgm:pt modelId="{5117A750-AA53-4B03-BF10-18C88E8E8B03}">
      <dgm:prSet phldrT="[Текст]" custT="1"/>
      <dgm:spPr>
        <a:xfrm>
          <a:off x="1428782" y="2928961"/>
          <a:ext cx="6270827" cy="874401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/>
          <a:r>
            <a:rPr lang="ru-RU" sz="1800" b="1" smtClean="0">
              <a:latin typeface="Arial Narrow" pitchFamily="34" charset="0"/>
              <a:ea typeface="+mn-ea"/>
              <a:cs typeface="+mn-cs"/>
            </a:rPr>
            <a:t>совместные встречи партнёров направленные на анализ результатов, выявления проблем и нахождения путей преодоления недостатков</a:t>
          </a:r>
          <a:endParaRPr lang="ru-RU" sz="1800" b="1" dirty="0">
            <a:latin typeface="Arial Narrow" pitchFamily="34" charset="0"/>
            <a:ea typeface="+mn-ea"/>
            <a:cs typeface="+mn-cs"/>
          </a:endParaRPr>
        </a:p>
      </dgm:t>
    </dgm:pt>
    <dgm:pt modelId="{9764E937-0F4A-4CF1-BA70-68A097180644}" type="parTrans" cxnId="{ACF3E352-4E44-46CE-88CE-70DC60FD77AE}">
      <dgm:prSet/>
      <dgm:spPr/>
      <dgm:t>
        <a:bodyPr/>
        <a:lstStyle/>
        <a:p>
          <a:endParaRPr lang="ru-RU" sz="1400"/>
        </a:p>
      </dgm:t>
    </dgm:pt>
    <dgm:pt modelId="{06644D37-D027-4CBD-A78E-D57B6022FCB0}" type="sibTrans" cxnId="{ACF3E352-4E44-46CE-88CE-70DC60FD77AE}">
      <dgm:prSet custT="1"/>
      <dgm:spPr>
        <a:xfrm>
          <a:off x="7107295" y="3621477"/>
          <a:ext cx="568360" cy="568360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5C6A7A6D-0480-467B-8F01-5E82A8781B53}" type="pres">
      <dgm:prSet presAssocID="{1EF384CF-C174-4CEB-A42E-E9C0936BA6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2A94A-BC94-43D2-BBA3-F027F504913A}" type="pres">
      <dgm:prSet presAssocID="{1EF384CF-C174-4CEB-A42E-E9C0936BA68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B5203B5-A18D-4F4B-BE0D-1E0A98C7FF43}" type="pres">
      <dgm:prSet presAssocID="{1EF384CF-C174-4CEB-A42E-E9C0936BA68D}" presName="FiveNodes_1" presStyleLbl="node1" presStyleIdx="0" presStyleCnt="5" custScaleY="7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9EBF-8D39-4AF4-9C62-03BC6F4971D9}" type="pres">
      <dgm:prSet presAssocID="{1EF384CF-C174-4CEB-A42E-E9C0936BA68D}" presName="FiveNodes_2" presStyleLbl="node1" presStyleIdx="1" presStyleCnt="5" custScaleY="80719" custLinFactNeighborX="-632" custLinFactNeighborY="-1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B3A64-6E4B-4AAD-9253-D1A3571F507F}" type="pres">
      <dgm:prSet presAssocID="{1EF384CF-C174-4CEB-A42E-E9C0936BA68D}" presName="FiveNodes_3" presStyleLbl="node1" presStyleIdx="2" presStyleCnt="5" custScaleY="114379" custLinFactNeighborX="-125" custLinFactNeighborY="-1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691D5-F87A-47A7-9A08-47FAE62A57D9}" type="pres">
      <dgm:prSet presAssocID="{1EF384CF-C174-4CEB-A42E-E9C0936BA68D}" presName="FiveNodes_4" presStyleLbl="node1" presStyleIdx="3" presStyleCnt="5" custLinFactNeighborX="382" custLinFactNeighborY="-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CFB68-509C-4524-875A-5CF44B6E845E}" type="pres">
      <dgm:prSet presAssocID="{1EF384CF-C174-4CEB-A42E-E9C0936BA68D}" presName="FiveNodes_5" presStyleLbl="node1" presStyleIdx="4" presStyleCnt="5" custLinFactNeighborX="-251" custLinFactNeighborY="-6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2733-DE5A-4414-BCB9-D35E31ADE5A8}" type="pres">
      <dgm:prSet presAssocID="{1EF384CF-C174-4CEB-A42E-E9C0936BA68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5DBA1-7745-4C61-8C00-24A0FC798666}" type="pres">
      <dgm:prSet presAssocID="{1EF384CF-C174-4CEB-A42E-E9C0936BA68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41945-7A97-44F8-938C-7443339282D3}" type="pres">
      <dgm:prSet presAssocID="{1EF384CF-C174-4CEB-A42E-E9C0936BA68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07571-A5D0-4D37-B8DA-66087F8D6B70}" type="pres">
      <dgm:prSet presAssocID="{1EF384CF-C174-4CEB-A42E-E9C0936BA68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5B7C8-B571-4248-B9D7-F6609A77BE4E}" type="pres">
      <dgm:prSet presAssocID="{1EF384CF-C174-4CEB-A42E-E9C0936BA68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2338-44DA-45D3-AF7E-E8DDC6EFBAFE}" type="pres">
      <dgm:prSet presAssocID="{1EF384CF-C174-4CEB-A42E-E9C0936BA68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54B2-9DB2-40E0-9621-A2DEB5B37870}" type="pres">
      <dgm:prSet presAssocID="{1EF384CF-C174-4CEB-A42E-E9C0936BA68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8E9DC-FBB9-470B-B680-C05A90C1D351}" type="pres">
      <dgm:prSet presAssocID="{1EF384CF-C174-4CEB-A42E-E9C0936BA68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B18E9-A084-451A-B7E5-20B62289280D}" type="pres">
      <dgm:prSet presAssocID="{1EF384CF-C174-4CEB-A42E-E9C0936BA68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B2CA2-8910-4B2A-AEED-25D6246DB997}" type="presOf" srcId="{22D644A6-3FA7-4A8B-BB96-97AF5C2C266D}" destId="{6B5203B5-A18D-4F4B-BE0D-1E0A98C7FF43}" srcOrd="0" destOrd="0" presId="urn:microsoft.com/office/officeart/2005/8/layout/vProcess5"/>
    <dgm:cxn modelId="{3C3166DA-10B8-44E5-8149-5B7414AFC9E1}" type="presOf" srcId="{6FA659C6-B093-454B-B37C-0297AFE65008}" destId="{D4429EBF-8D39-4AF4-9C62-03BC6F4971D9}" srcOrd="0" destOrd="0" presId="urn:microsoft.com/office/officeart/2005/8/layout/vProcess5"/>
    <dgm:cxn modelId="{ACF3E352-4E44-46CE-88CE-70DC60FD77AE}" srcId="{1EF384CF-C174-4CEB-A42E-E9C0936BA68D}" destId="{5117A750-AA53-4B03-BF10-18C88E8E8B03}" srcOrd="3" destOrd="0" parTransId="{9764E937-0F4A-4CF1-BA70-68A097180644}" sibTransId="{06644D37-D027-4CBD-A78E-D57B6022FCB0}"/>
    <dgm:cxn modelId="{93EBF14C-D507-4A54-A484-C1840C8ECEC6}" type="presOf" srcId="{E54598D8-7D66-4076-A5D3-7BCB451CD6C7}" destId="{94852733-DE5A-4414-BCB9-D35E31ADE5A8}" srcOrd="0" destOrd="0" presId="urn:microsoft.com/office/officeart/2005/8/layout/vProcess5"/>
    <dgm:cxn modelId="{87AD065A-EA20-4D0A-8071-1C615010A4A5}" srcId="{1EF384CF-C174-4CEB-A42E-E9C0936BA68D}" destId="{6FA659C6-B093-454B-B37C-0297AFE65008}" srcOrd="1" destOrd="0" parTransId="{7D41C1C4-4AB8-4623-9AB1-5D715EB90124}" sibTransId="{5FEFB908-86B6-47C5-836F-D80C68DEEB0A}"/>
    <dgm:cxn modelId="{CB67D178-E1F6-4E97-BFE7-2DC90C2C21AF}" srcId="{1EF384CF-C174-4CEB-A42E-E9C0936BA68D}" destId="{707F9648-9A03-4343-AF38-BABA507B120F}" srcOrd="2" destOrd="0" parTransId="{BE106677-4330-4309-8A29-A5D9FFD4EBD7}" sibTransId="{C1E4AA90-8595-4E4B-9B62-BFE2D045067F}"/>
    <dgm:cxn modelId="{ED313B29-96EC-4361-A31C-DD8D381531D2}" type="presOf" srcId="{FBD7A653-AAE4-422A-B553-237899EFD615}" destId="{D0CCFB68-509C-4524-875A-5CF44B6E845E}" srcOrd="0" destOrd="0" presId="urn:microsoft.com/office/officeart/2005/8/layout/vProcess5"/>
    <dgm:cxn modelId="{E5C16851-0CFB-47B3-8ADE-17D8B2021F89}" type="presOf" srcId="{5117A750-AA53-4B03-BF10-18C88E8E8B03}" destId="{C4E691D5-F87A-47A7-9A08-47FAE62A57D9}" srcOrd="0" destOrd="0" presId="urn:microsoft.com/office/officeart/2005/8/layout/vProcess5"/>
    <dgm:cxn modelId="{17FFE2B7-E889-44AE-9FD9-C4D6AF571119}" type="presOf" srcId="{C1E4AA90-8595-4E4B-9B62-BFE2D045067F}" destId="{61C41945-7A97-44F8-938C-7443339282D3}" srcOrd="0" destOrd="0" presId="urn:microsoft.com/office/officeart/2005/8/layout/vProcess5"/>
    <dgm:cxn modelId="{A9876E67-1488-45E6-8362-EB07640D7E75}" srcId="{1EF384CF-C174-4CEB-A42E-E9C0936BA68D}" destId="{22D644A6-3FA7-4A8B-BB96-97AF5C2C266D}" srcOrd="0" destOrd="0" parTransId="{81EB404E-184D-492E-8D53-EE01143A3BDD}" sibTransId="{E54598D8-7D66-4076-A5D3-7BCB451CD6C7}"/>
    <dgm:cxn modelId="{89460321-0B49-4196-B2E7-9479C4F4835D}" type="presOf" srcId="{5FEFB908-86B6-47C5-836F-D80C68DEEB0A}" destId="{DE25DBA1-7745-4C61-8C00-24A0FC798666}" srcOrd="0" destOrd="0" presId="urn:microsoft.com/office/officeart/2005/8/layout/vProcess5"/>
    <dgm:cxn modelId="{0D97F7FC-6875-4D4D-8D09-F14D87348A6E}" type="presOf" srcId="{5117A750-AA53-4B03-BF10-18C88E8E8B03}" destId="{0D58E9DC-FBB9-470B-B680-C05A90C1D351}" srcOrd="1" destOrd="0" presId="urn:microsoft.com/office/officeart/2005/8/layout/vProcess5"/>
    <dgm:cxn modelId="{B158F938-7F35-484D-81DC-B80B79EEA580}" srcId="{1EF384CF-C174-4CEB-A42E-E9C0936BA68D}" destId="{FBD7A653-AAE4-422A-B553-237899EFD615}" srcOrd="4" destOrd="0" parTransId="{B0AAB9D3-7168-4608-A4B1-924988813EE2}" sibTransId="{ADA4D028-FB68-4252-890F-8EC20BA70E36}"/>
    <dgm:cxn modelId="{7D6F50C5-6053-46F1-9BE8-E15D688552A8}" type="presOf" srcId="{22D644A6-3FA7-4A8B-BB96-97AF5C2C266D}" destId="{0C25B7C8-B571-4248-B9D7-F6609A77BE4E}" srcOrd="1" destOrd="0" presId="urn:microsoft.com/office/officeart/2005/8/layout/vProcess5"/>
    <dgm:cxn modelId="{573E1AB2-370E-425C-8171-1BAF1CC24001}" type="presOf" srcId="{1EF384CF-C174-4CEB-A42E-E9C0936BA68D}" destId="{5C6A7A6D-0480-467B-8F01-5E82A8781B53}" srcOrd="0" destOrd="0" presId="urn:microsoft.com/office/officeart/2005/8/layout/vProcess5"/>
    <dgm:cxn modelId="{F1D5FEB3-1116-44F6-A7E8-D707E09F84AC}" type="presOf" srcId="{707F9648-9A03-4343-AF38-BABA507B120F}" destId="{36BB3A64-6E4B-4AAD-9253-D1A3571F507F}" srcOrd="0" destOrd="0" presId="urn:microsoft.com/office/officeart/2005/8/layout/vProcess5"/>
    <dgm:cxn modelId="{832A94D6-6422-46E2-8DEC-C236F74ACC52}" type="presOf" srcId="{FBD7A653-AAE4-422A-B553-237899EFD615}" destId="{38FB18E9-A084-451A-B7E5-20B62289280D}" srcOrd="1" destOrd="0" presId="urn:microsoft.com/office/officeart/2005/8/layout/vProcess5"/>
    <dgm:cxn modelId="{56E186C9-499C-4531-AF93-60C04DF0FCCA}" type="presOf" srcId="{06644D37-D027-4CBD-A78E-D57B6022FCB0}" destId="{DCA07571-A5D0-4D37-B8DA-66087F8D6B70}" srcOrd="0" destOrd="0" presId="urn:microsoft.com/office/officeart/2005/8/layout/vProcess5"/>
    <dgm:cxn modelId="{326D7BE4-3496-4FE8-8EA6-2B847732C707}" type="presOf" srcId="{707F9648-9A03-4343-AF38-BABA507B120F}" destId="{B4AB54B2-9DB2-40E0-9621-A2DEB5B37870}" srcOrd="1" destOrd="0" presId="urn:microsoft.com/office/officeart/2005/8/layout/vProcess5"/>
    <dgm:cxn modelId="{480114E3-1430-4DF8-AD48-DA9A67FAB306}" type="presOf" srcId="{6FA659C6-B093-454B-B37C-0297AFE65008}" destId="{12AE2338-44DA-45D3-AF7E-E8DDC6EFBAFE}" srcOrd="1" destOrd="0" presId="urn:microsoft.com/office/officeart/2005/8/layout/vProcess5"/>
    <dgm:cxn modelId="{2484842E-8E8A-402C-A61C-EC1D6A832507}" type="presParOf" srcId="{5C6A7A6D-0480-467B-8F01-5E82A8781B53}" destId="{3382A94A-BC94-43D2-BBA3-F027F504913A}" srcOrd="0" destOrd="0" presId="urn:microsoft.com/office/officeart/2005/8/layout/vProcess5"/>
    <dgm:cxn modelId="{DEBF11CC-5A18-4BBD-B644-F07E8F884B02}" type="presParOf" srcId="{5C6A7A6D-0480-467B-8F01-5E82A8781B53}" destId="{6B5203B5-A18D-4F4B-BE0D-1E0A98C7FF43}" srcOrd="1" destOrd="0" presId="urn:microsoft.com/office/officeart/2005/8/layout/vProcess5"/>
    <dgm:cxn modelId="{24A384CC-3F6E-48ED-9D04-B7B08B9981F1}" type="presParOf" srcId="{5C6A7A6D-0480-467B-8F01-5E82A8781B53}" destId="{D4429EBF-8D39-4AF4-9C62-03BC6F4971D9}" srcOrd="2" destOrd="0" presId="urn:microsoft.com/office/officeart/2005/8/layout/vProcess5"/>
    <dgm:cxn modelId="{4928EFA5-1776-42D4-93A4-8F20FF959D9A}" type="presParOf" srcId="{5C6A7A6D-0480-467B-8F01-5E82A8781B53}" destId="{36BB3A64-6E4B-4AAD-9253-D1A3571F507F}" srcOrd="3" destOrd="0" presId="urn:microsoft.com/office/officeart/2005/8/layout/vProcess5"/>
    <dgm:cxn modelId="{7D62FCD4-E38C-4C44-A70A-3531F401B11E}" type="presParOf" srcId="{5C6A7A6D-0480-467B-8F01-5E82A8781B53}" destId="{C4E691D5-F87A-47A7-9A08-47FAE62A57D9}" srcOrd="4" destOrd="0" presId="urn:microsoft.com/office/officeart/2005/8/layout/vProcess5"/>
    <dgm:cxn modelId="{40CE61D9-3B86-49AB-9C7C-597ECF13196C}" type="presParOf" srcId="{5C6A7A6D-0480-467B-8F01-5E82A8781B53}" destId="{D0CCFB68-509C-4524-875A-5CF44B6E845E}" srcOrd="5" destOrd="0" presId="urn:microsoft.com/office/officeart/2005/8/layout/vProcess5"/>
    <dgm:cxn modelId="{C0AB6464-8288-4F00-AB52-12CE6E8C0AE2}" type="presParOf" srcId="{5C6A7A6D-0480-467B-8F01-5E82A8781B53}" destId="{94852733-DE5A-4414-BCB9-D35E31ADE5A8}" srcOrd="6" destOrd="0" presId="urn:microsoft.com/office/officeart/2005/8/layout/vProcess5"/>
    <dgm:cxn modelId="{B45C4848-7DBC-4486-85F1-B600D5517948}" type="presParOf" srcId="{5C6A7A6D-0480-467B-8F01-5E82A8781B53}" destId="{DE25DBA1-7745-4C61-8C00-24A0FC798666}" srcOrd="7" destOrd="0" presId="urn:microsoft.com/office/officeart/2005/8/layout/vProcess5"/>
    <dgm:cxn modelId="{58EBC15E-98A2-48F0-9DFA-29A491235191}" type="presParOf" srcId="{5C6A7A6D-0480-467B-8F01-5E82A8781B53}" destId="{61C41945-7A97-44F8-938C-7443339282D3}" srcOrd="8" destOrd="0" presId="urn:microsoft.com/office/officeart/2005/8/layout/vProcess5"/>
    <dgm:cxn modelId="{38D5876A-2ABB-4B6A-A65F-DF240458426D}" type="presParOf" srcId="{5C6A7A6D-0480-467B-8F01-5E82A8781B53}" destId="{DCA07571-A5D0-4D37-B8DA-66087F8D6B70}" srcOrd="9" destOrd="0" presId="urn:microsoft.com/office/officeart/2005/8/layout/vProcess5"/>
    <dgm:cxn modelId="{B7D0DEB7-C066-42C6-A9CB-DB7D8EEE8B6F}" type="presParOf" srcId="{5C6A7A6D-0480-467B-8F01-5E82A8781B53}" destId="{0C25B7C8-B571-4248-B9D7-F6609A77BE4E}" srcOrd="10" destOrd="0" presId="urn:microsoft.com/office/officeart/2005/8/layout/vProcess5"/>
    <dgm:cxn modelId="{4F299C01-B8F4-4E89-A093-E7C5EC2A9584}" type="presParOf" srcId="{5C6A7A6D-0480-467B-8F01-5E82A8781B53}" destId="{12AE2338-44DA-45D3-AF7E-E8DDC6EFBAFE}" srcOrd="11" destOrd="0" presId="urn:microsoft.com/office/officeart/2005/8/layout/vProcess5"/>
    <dgm:cxn modelId="{A9BE271D-50B3-49A2-9411-7826CF845964}" type="presParOf" srcId="{5C6A7A6D-0480-467B-8F01-5E82A8781B53}" destId="{B4AB54B2-9DB2-40E0-9621-A2DEB5B37870}" srcOrd="12" destOrd="0" presId="urn:microsoft.com/office/officeart/2005/8/layout/vProcess5"/>
    <dgm:cxn modelId="{BDBB5982-27CC-4E67-8503-2BA0192773F2}" type="presParOf" srcId="{5C6A7A6D-0480-467B-8F01-5E82A8781B53}" destId="{0D58E9DC-FBB9-470B-B680-C05A90C1D351}" srcOrd="13" destOrd="0" presId="urn:microsoft.com/office/officeart/2005/8/layout/vProcess5"/>
    <dgm:cxn modelId="{618A98DF-D37F-4C0A-AC29-BADFBB31309C}" type="presParOf" srcId="{5C6A7A6D-0480-467B-8F01-5E82A8781B53}" destId="{38FB18E9-A084-451A-B7E5-20B62289280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203B5-A18D-4F4B-BE0D-1E0A98C7FF43}">
      <dsp:nvSpPr>
        <dsp:cNvPr id="0" name=""/>
        <dsp:cNvSpPr/>
      </dsp:nvSpPr>
      <dsp:spPr>
        <a:xfrm>
          <a:off x="0" y="88581"/>
          <a:ext cx="6301256" cy="697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ea typeface="+mn-ea"/>
              <a:cs typeface="+mn-cs"/>
            </a:rPr>
            <a:t>заключение договоров о сотрудничестве </a:t>
          </a:r>
          <a:endParaRPr lang="ru-RU" sz="1800" b="1" kern="1200" dirty="0">
            <a:latin typeface="Arial Narrow" pitchFamily="34" charset="0"/>
            <a:ea typeface="+mn-ea"/>
            <a:cs typeface="+mn-cs"/>
          </a:endParaRPr>
        </a:p>
      </dsp:txBody>
      <dsp:txXfrm>
        <a:off x="0" y="88581"/>
        <a:ext cx="5306625" cy="697238"/>
      </dsp:txXfrm>
    </dsp:sp>
    <dsp:sp modelId="{D4429EBF-8D39-4AF4-9C62-03BC6F4971D9}">
      <dsp:nvSpPr>
        <dsp:cNvPr id="0" name=""/>
        <dsp:cNvSpPr/>
      </dsp:nvSpPr>
      <dsp:spPr>
        <a:xfrm>
          <a:off x="430724" y="928696"/>
          <a:ext cx="6301256" cy="705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ea typeface="+mn-ea"/>
              <a:cs typeface="+mn-cs"/>
            </a:rPr>
            <a:t>составление подробного плана взаимодействия</a:t>
          </a:r>
          <a:endParaRPr lang="ru-RU" sz="1800" b="1" kern="1200" dirty="0">
            <a:latin typeface="Arial Narrow" pitchFamily="34" charset="0"/>
            <a:ea typeface="+mn-ea"/>
            <a:cs typeface="+mn-cs"/>
          </a:endParaRPr>
        </a:p>
      </dsp:txBody>
      <dsp:txXfrm>
        <a:off x="430724" y="928696"/>
        <a:ext cx="5262347" cy="705807"/>
      </dsp:txXfrm>
    </dsp:sp>
    <dsp:sp modelId="{36BB3A64-6E4B-4AAD-9253-D1A3571F507F}">
      <dsp:nvSpPr>
        <dsp:cNvPr id="0" name=""/>
        <dsp:cNvSpPr/>
      </dsp:nvSpPr>
      <dsp:spPr>
        <a:xfrm>
          <a:off x="933220" y="1785949"/>
          <a:ext cx="6301256" cy="1000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ea typeface="+mn-ea"/>
              <a:cs typeface="+mn-cs"/>
            </a:rPr>
            <a:t>тесное партнерство с родителями (законными представителями) воспитанников, и вместе с тем активными участниками образовательных отношений</a:t>
          </a:r>
          <a:endParaRPr lang="ru-RU" sz="1800" b="1" kern="1200" dirty="0">
            <a:latin typeface="Arial Narrow" pitchFamily="34" charset="0"/>
            <a:ea typeface="+mn-ea"/>
            <a:cs typeface="+mn-cs"/>
          </a:endParaRPr>
        </a:p>
      </dsp:txBody>
      <dsp:txXfrm>
        <a:off x="933220" y="1785949"/>
        <a:ext cx="5262347" cy="1000131"/>
      </dsp:txXfrm>
    </dsp:sp>
    <dsp:sp modelId="{C4E691D5-F87A-47A7-9A08-47FAE62A57D9}">
      <dsp:nvSpPr>
        <dsp:cNvPr id="0" name=""/>
        <dsp:cNvSpPr/>
      </dsp:nvSpPr>
      <dsp:spPr>
        <a:xfrm>
          <a:off x="1435715" y="2928961"/>
          <a:ext cx="6301256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ea typeface="+mn-ea"/>
              <a:cs typeface="+mn-cs"/>
            </a:rPr>
            <a:t>совместные встречи партнёров направленные на анализ результатов, выявления проблем и нахождения путей преодоления недостатков</a:t>
          </a:r>
          <a:endParaRPr lang="ru-RU" sz="1800" b="1" kern="1200" dirty="0">
            <a:latin typeface="Arial Narrow" pitchFamily="34" charset="0"/>
            <a:ea typeface="+mn-ea"/>
            <a:cs typeface="+mn-cs"/>
          </a:endParaRPr>
        </a:p>
      </dsp:txBody>
      <dsp:txXfrm>
        <a:off x="1435715" y="2928961"/>
        <a:ext cx="5262347" cy="874401"/>
      </dsp:txXfrm>
    </dsp:sp>
    <dsp:sp modelId="{D0CCFB68-509C-4524-875A-5CF44B6E845E}">
      <dsp:nvSpPr>
        <dsp:cNvPr id="0" name=""/>
        <dsp:cNvSpPr/>
      </dsp:nvSpPr>
      <dsp:spPr>
        <a:xfrm>
          <a:off x="1866377" y="3929091"/>
          <a:ext cx="6301256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itchFamily="34" charset="0"/>
              <a:ea typeface="+mn-ea"/>
              <a:cs typeface="+mn-cs"/>
            </a:rPr>
            <a:t>подведение итогов на  родительских собраниях педсовете и других совещаниях</a:t>
          </a:r>
          <a:endParaRPr lang="ru-RU" sz="1800" b="1" kern="1200" dirty="0">
            <a:latin typeface="Arial Narrow" pitchFamily="34" charset="0"/>
            <a:ea typeface="+mn-ea"/>
            <a:cs typeface="+mn-cs"/>
          </a:endParaRPr>
        </a:p>
      </dsp:txBody>
      <dsp:txXfrm>
        <a:off x="1866377" y="3929091"/>
        <a:ext cx="5262347" cy="874401"/>
      </dsp:txXfrm>
    </dsp:sp>
    <dsp:sp modelId="{94852733-DE5A-4414-BCB9-D35E31ADE5A8}">
      <dsp:nvSpPr>
        <dsp:cNvPr id="0" name=""/>
        <dsp:cNvSpPr/>
      </dsp:nvSpPr>
      <dsp:spPr>
        <a:xfrm>
          <a:off x="5732895" y="638798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5732895" y="638798"/>
        <a:ext cx="568360" cy="568360"/>
      </dsp:txXfrm>
    </dsp:sp>
    <dsp:sp modelId="{DE25DBA1-7745-4C61-8C00-24A0FC798666}">
      <dsp:nvSpPr>
        <dsp:cNvPr id="0" name=""/>
        <dsp:cNvSpPr/>
      </dsp:nvSpPr>
      <dsp:spPr>
        <a:xfrm>
          <a:off x="6203444" y="1634644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6203444" y="1634644"/>
        <a:ext cx="568360" cy="568360"/>
      </dsp:txXfrm>
    </dsp:sp>
    <dsp:sp modelId="{61C41945-7A97-44F8-938C-7443339282D3}">
      <dsp:nvSpPr>
        <dsp:cNvPr id="0" name=""/>
        <dsp:cNvSpPr/>
      </dsp:nvSpPr>
      <dsp:spPr>
        <a:xfrm>
          <a:off x="6673992" y="2615916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6673992" y="2615916"/>
        <a:ext cx="568360" cy="568360"/>
      </dsp:txXfrm>
    </dsp:sp>
    <dsp:sp modelId="{DCA07571-A5D0-4D37-B8DA-66087F8D6B70}">
      <dsp:nvSpPr>
        <dsp:cNvPr id="0" name=""/>
        <dsp:cNvSpPr/>
      </dsp:nvSpPr>
      <dsp:spPr>
        <a:xfrm>
          <a:off x="7144540" y="3621477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7144540" y="3621477"/>
        <a:ext cx="568360" cy="56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A46A2A-CD5E-44A0-A854-4C1525CB5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1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B823CD-8D56-4824-A522-6E49130FB41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C471-370C-40D5-9131-5BDCA0AA036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00FFF-35E3-4CFC-B6E1-2539CB95BD6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00FFF-35E3-4CFC-B6E1-2539CB95BD64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413784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90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36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1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720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9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28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50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022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337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6773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20" y="2143116"/>
            <a:ext cx="8640960" cy="209051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коммуникативных навыков </a:t>
            </a:r>
            <a:br>
              <a:rPr lang="ru-RU" alt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старшего дошкольного возраста,</a:t>
            </a:r>
            <a:br>
              <a:rPr lang="ru-RU" alt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взаимодействие дошкольной образовательной организации с социальными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партнерами</a:t>
            </a:r>
            <a:endParaRPr lang="ru-RU" sz="4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00034" y="1071546"/>
            <a:ext cx="8136904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МУНИЦИПАЛЬНОЕ БЮДЖЕТНОЕ ДОШКОЛЬНОЕ</a:t>
            </a:r>
            <a:r>
              <a:rPr lang="ru-RU" altLang="ru-RU" sz="800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altLang="ru-RU" sz="14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ОБРАЗОВАТЕЛЬНОЕ УЧРЕЖДЕНИЕ</a:t>
            </a:r>
            <a:endParaRPr lang="ru-RU" altLang="ru-RU" sz="800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ЦЕНТР РАЗВИТИЯ РЕБЕНКА – ДЕТСКИЙ САД № 87 "ЛАДУШКИ"</a:t>
            </a:r>
            <a:endParaRPr lang="ru-RU" altLang="ru-RU" sz="1800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l" eaLnBrk="1" hangingPunct="1"/>
            <a:endParaRPr lang="ru-RU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4810" y="5643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Р.Л.Агамирзоева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воспитатель первой квалификационной категории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фото на конференцию\DSC0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276176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F:\фото на конференцию\DSC0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176712" cy="3134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F:\фото на конференцию\PC14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614" y="4286256"/>
            <a:ext cx="295219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F:\фото на конференцию\PC140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71810"/>
            <a:ext cx="4578376" cy="3433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3571868" y="214290"/>
            <a:ext cx="4643470" cy="642966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786182" y="214290"/>
            <a:ext cx="4654300" cy="6881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Городская библиотека № 8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700" y="3933056"/>
            <a:ext cx="3415906" cy="273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IMG_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191928" cy="2393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IMG_08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8" t="5101" r="13497" b="15261"/>
          <a:stretch/>
        </p:blipFill>
        <p:spPr bwMode="auto">
          <a:xfrm>
            <a:off x="395536" y="1628800"/>
            <a:ext cx="3745394" cy="3495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0" y="642918"/>
            <a:ext cx="4643470" cy="642966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214282" y="642918"/>
            <a:ext cx="4511424" cy="6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Городская библиотека № 8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1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ото на конференцию\DSC_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177" y="1700808"/>
            <a:ext cx="2898778" cy="217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F:\фото на конференцию\IMG_4903.JPG"/>
          <p:cNvPicPr>
            <a:picLocks noChangeAspect="1" noChangeArrowheads="1"/>
          </p:cNvPicPr>
          <p:nvPr/>
        </p:nvPicPr>
        <p:blipFill>
          <a:blip r:embed="rId3" cstate="print"/>
          <a:srcRect l="30055" t="8905" r="2919" b="10094"/>
          <a:stretch>
            <a:fillRect/>
          </a:stretch>
        </p:blipFill>
        <p:spPr bwMode="auto">
          <a:xfrm>
            <a:off x="428596" y="1500174"/>
            <a:ext cx="3619503" cy="2915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F:\выступление на конференции\Фото\фото для конференции\IMG_4925.JPG"/>
          <p:cNvPicPr>
            <a:picLocks noChangeAspect="1" noChangeArrowheads="1"/>
          </p:cNvPicPr>
          <p:nvPr/>
        </p:nvPicPr>
        <p:blipFill>
          <a:blip r:embed="rId4" cstate="print"/>
          <a:srcRect l="11256" r="39605"/>
          <a:stretch>
            <a:fillRect/>
          </a:stretch>
        </p:blipFill>
        <p:spPr bwMode="auto">
          <a:xfrm>
            <a:off x="4159055" y="3359249"/>
            <a:ext cx="2304256" cy="3125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714480" y="285728"/>
            <a:ext cx="6000792" cy="928694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71472" y="357166"/>
            <a:ext cx="8229600" cy="705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Городской драматический театр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фото на конференцию\IMG_8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396205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F:\фото на конференцию\IMG_8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456384" cy="2303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741739" cy="2495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Городской</a:t>
            </a:r>
            <a:r>
              <a:rPr lang="ru-RU" sz="32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драматический театр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714480" y="285728"/>
            <a:ext cx="5857916" cy="928694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71472" y="357166"/>
            <a:ext cx="8229600" cy="705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Городской драматический театр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то на конференцию\IMG_2544.JPG"/>
          <p:cNvPicPr>
            <a:picLocks noChangeAspect="1" noChangeArrowheads="1"/>
          </p:cNvPicPr>
          <p:nvPr/>
        </p:nvPicPr>
        <p:blipFill>
          <a:blip r:embed="rId2" cstate="print"/>
          <a:srcRect l="21201" r="13538"/>
          <a:stretch>
            <a:fillRect/>
          </a:stretch>
        </p:blipFill>
        <p:spPr bwMode="auto">
          <a:xfrm>
            <a:off x="500034" y="1500174"/>
            <a:ext cx="350046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:\фото на конференцию\IMG_2566.JPG"/>
          <p:cNvPicPr>
            <a:picLocks noChangeAspect="1" noChangeArrowheads="1"/>
          </p:cNvPicPr>
          <p:nvPr/>
        </p:nvPicPr>
        <p:blipFill>
          <a:blip r:embed="rId3" cstate="print"/>
          <a:srcRect l="5159" r="17010"/>
          <a:stretch>
            <a:fillRect/>
          </a:stretch>
        </p:blipFill>
        <p:spPr bwMode="auto">
          <a:xfrm>
            <a:off x="500034" y="4214818"/>
            <a:ext cx="3429024" cy="2379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F:\фото на конференцию\IMG_3533.JPG"/>
          <p:cNvPicPr>
            <a:picLocks noChangeAspect="1" noChangeArrowheads="1"/>
          </p:cNvPicPr>
          <p:nvPr/>
        </p:nvPicPr>
        <p:blipFill>
          <a:blip r:embed="rId4" cstate="print"/>
          <a:srcRect l="3546" r="15536" b="11034"/>
          <a:stretch>
            <a:fillRect/>
          </a:stretch>
        </p:blipFill>
        <p:spPr bwMode="auto">
          <a:xfrm>
            <a:off x="4714876" y="4143380"/>
            <a:ext cx="3643338" cy="2565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F:\фото на конференцию\IMG_3523.JPG"/>
          <p:cNvPicPr>
            <a:picLocks noChangeAspect="1" noChangeArrowheads="1"/>
          </p:cNvPicPr>
          <p:nvPr/>
        </p:nvPicPr>
        <p:blipFill>
          <a:blip r:embed="rId5" cstate="print"/>
          <a:srcRect l="10001" t="9947"/>
          <a:stretch>
            <a:fillRect/>
          </a:stretch>
        </p:blipFill>
        <p:spPr bwMode="auto">
          <a:xfrm>
            <a:off x="4643438" y="1357298"/>
            <a:ext cx="374972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42844" y="285728"/>
            <a:ext cx="8572560" cy="928694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14282" y="50004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Сотрудничество с ОГПН и ГИБДД управления МВД России по городу Нижневартовску</a:t>
            </a:r>
            <a:endParaRPr lang="ru-RU" sz="28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3660245"/>
              </p:ext>
            </p:extLst>
          </p:nvPr>
        </p:nvGraphicFramePr>
        <p:xfrm>
          <a:off x="479425" y="822325"/>
          <a:ext cx="8042275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22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628800"/>
            <a:ext cx="7272808" cy="4612034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sz="3600" dirty="0" smtClean="0">
                <a:solidFill>
                  <a:srgbClr val="006600"/>
                </a:solidFill>
                <a:latin typeface="Arial Narrow" pitchFamily="34" charset="0"/>
              </a:rPr>
              <a:t>Ввести ребёнка в мир человеческих отношений - одна из важных задач воспитания личности ребёнка дошкольного возраста</a:t>
            </a:r>
            <a:br>
              <a:rPr lang="ru-RU" sz="3600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sz="3600" dirty="0" smtClean="0">
                <a:solidFill>
                  <a:srgbClr val="006600"/>
                </a:solidFill>
                <a:latin typeface="Arial Narrow" pitchFamily="34" charset="0"/>
              </a:rPr>
              <a:t/>
            </a:r>
            <a:br>
              <a:rPr lang="en-US" sz="3600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br>
              <a:rPr lang="ru-RU" sz="3600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en-US" sz="3600" dirty="0" smtClean="0">
                <a:solidFill>
                  <a:srgbClr val="006600"/>
                </a:solidFill>
                <a:latin typeface="Arial Narrow" pitchFamily="34" charset="0"/>
              </a:rPr>
              <a:t>                              </a:t>
            </a:r>
            <a:r>
              <a:rPr lang="ru-RU" sz="3600" dirty="0" err="1" smtClean="0">
                <a:solidFill>
                  <a:srgbClr val="006600"/>
                </a:solidFill>
                <a:latin typeface="Arial Narrow" pitchFamily="34" charset="0"/>
              </a:rPr>
              <a:t>В.А.Сухомлинский</a:t>
            </a:r>
            <a:r>
              <a:rPr lang="ru-RU" sz="4000" dirty="0" smtClean="0">
                <a:solidFill>
                  <a:srgbClr val="006600"/>
                </a:solidFill>
                <a:latin typeface="Arial Narrow" pitchFamily="34" charset="0"/>
              </a:rPr>
              <a:t/>
            </a:r>
            <a:br>
              <a:rPr lang="ru-RU" sz="4000" dirty="0" smtClean="0">
                <a:solidFill>
                  <a:srgbClr val="006600"/>
                </a:solidFill>
                <a:latin typeface="Arial Narrow" pitchFamily="34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>
              <a:solidFill>
                <a:srgbClr val="006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065"/>
            <a:ext cx="6934200" cy="2105791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006600"/>
                </a:solidFill>
                <a:latin typeface="Arial Narrow" pitchFamily="34" charset="0"/>
              </a:rPr>
              <a:t>Цель: </a:t>
            </a:r>
            <a:r>
              <a:rPr lang="ru-RU" sz="2800" kern="1200" dirty="0">
                <a:solidFill>
                  <a:srgbClr val="006600"/>
                </a:solidFill>
                <a:latin typeface="Arial Narrow" pitchFamily="34" charset="0"/>
              </a:rPr>
              <a:t>развивать коммуникативные навыки детей старшего дошкольного возраста, через взаимодействие дошкольной образовательной организации с социальными партнерами</a:t>
            </a:r>
          </a:p>
        </p:txBody>
      </p:sp>
      <p:pic>
        <p:nvPicPr>
          <p:cNvPr id="6" name="Picture 4" descr="F:\фото на конференцию\IMG_0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3"/>
            <a:ext cx="4326560" cy="3214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ото на конференцию\IMG_0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12" y="2492896"/>
            <a:ext cx="4516166" cy="3163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836712"/>
            <a:ext cx="1872208" cy="648072"/>
          </a:xfrm>
        </p:spPr>
        <p:txBody>
          <a:bodyPr/>
          <a:lstStyle/>
          <a:p>
            <a:pPr lvl="0"/>
            <a:r>
              <a:rPr lang="ru-RU" sz="3600" b="1" kern="1200" dirty="0" smtClean="0">
                <a:solidFill>
                  <a:srgbClr val="006600"/>
                </a:solidFill>
                <a:latin typeface="Arial Narrow" pitchFamily="34" charset="0"/>
              </a:rPr>
              <a:t>Задачи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5616624"/>
          </a:xfrm>
        </p:spPr>
        <p:txBody>
          <a:bodyPr/>
          <a:lstStyle/>
          <a:p>
            <a:pPr lvl="0" algn="just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itchFamily="2" charset="2"/>
              <a:buChar char="v"/>
              <a:defRPr/>
            </a:pPr>
            <a:r>
              <a:rPr lang="en-US" kern="1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kern="1200" dirty="0" smtClean="0">
                <a:solidFill>
                  <a:srgbClr val="006600"/>
                </a:solidFill>
                <a:latin typeface="Arial Narrow" pitchFamily="34" charset="0"/>
              </a:rPr>
              <a:t>проанализировать </a:t>
            </a:r>
            <a:r>
              <a:rPr lang="ru-RU" kern="1200" dirty="0">
                <a:solidFill>
                  <a:srgbClr val="006600"/>
                </a:solidFill>
                <a:latin typeface="Arial Narrow" pitchFamily="34" charset="0"/>
              </a:rPr>
              <a:t>психолого - педагогическую  литературу по теме</a:t>
            </a:r>
          </a:p>
          <a:p>
            <a:pPr lvl="0" algn="just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itchFamily="2" charset="2"/>
              <a:buChar char="v"/>
              <a:defRPr/>
            </a:pPr>
            <a:r>
              <a:rPr lang="en-US" kern="12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ru-RU" kern="1200" dirty="0" smtClean="0">
                <a:solidFill>
                  <a:srgbClr val="006600"/>
                </a:solidFill>
                <a:latin typeface="Arial Narrow" pitchFamily="34" charset="0"/>
              </a:rPr>
              <a:t>исследовать </a:t>
            </a:r>
            <a:r>
              <a:rPr lang="ru-RU" kern="1200" dirty="0">
                <a:solidFill>
                  <a:srgbClr val="006600"/>
                </a:solidFill>
                <a:latin typeface="Arial Narrow" pitchFamily="34" charset="0"/>
              </a:rPr>
              <a:t>уровень </a:t>
            </a:r>
            <a:r>
              <a:rPr lang="ru-RU" kern="1200" dirty="0" err="1">
                <a:solidFill>
                  <a:srgbClr val="006600"/>
                </a:solidFill>
                <a:latin typeface="Arial Narrow" pitchFamily="34" charset="0"/>
              </a:rPr>
              <a:t>сформированности</a:t>
            </a:r>
            <a:r>
              <a:rPr lang="ru-RU" kern="1200" dirty="0">
                <a:solidFill>
                  <a:srgbClr val="006600"/>
                </a:solidFill>
                <a:latin typeface="Arial Narrow" pitchFamily="34" charset="0"/>
              </a:rPr>
              <a:t> коммуникативных навыков у дошкольников</a:t>
            </a:r>
          </a:p>
          <a:p>
            <a:pPr lvl="0" algn="just" fontAlgn="auto"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itchFamily="2" charset="2"/>
              <a:buChar char="v"/>
              <a:defRPr/>
            </a:pPr>
            <a:r>
              <a:rPr lang="en-US" kern="1200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ru-RU" kern="1200" dirty="0" smtClean="0">
                <a:solidFill>
                  <a:srgbClr val="006600"/>
                </a:solidFill>
                <a:latin typeface="Arial Narrow" pitchFamily="34" charset="0"/>
              </a:rPr>
              <a:t>реализовать </a:t>
            </a:r>
            <a:r>
              <a:rPr lang="ru-RU" kern="1200" dirty="0">
                <a:solidFill>
                  <a:srgbClr val="006600"/>
                </a:solidFill>
                <a:latin typeface="Arial Narrow" pitchFamily="34" charset="0"/>
              </a:rPr>
              <a:t>совместные проекты сотрудничества с социальными партнерами для развития коммуникативных навыков дошкольников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5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934200" cy="2887216"/>
          </a:xfrm>
        </p:spPr>
        <p:txBody>
          <a:bodyPr/>
          <a:lstStyle/>
          <a:p>
            <a:pPr marL="107950" indent="0" algn="just"/>
            <a:r>
              <a:rPr lang="ru-RU" altLang="ru-RU" sz="2800" b="1" dirty="0" smtClean="0">
                <a:solidFill>
                  <a:srgbClr val="006600"/>
                </a:solidFill>
                <a:latin typeface="Arial Narrow" pitchFamily="34" charset="0"/>
              </a:rPr>
              <a:t>Коммуникация</a:t>
            </a:r>
            <a:r>
              <a:rPr lang="ru-RU" altLang="ru-RU" sz="2800" dirty="0" smtClean="0">
                <a:solidFill>
                  <a:srgbClr val="006600"/>
                </a:solidFill>
                <a:latin typeface="Arial Narrow" pitchFamily="34" charset="0"/>
              </a:rPr>
              <a:t> - умения и навыки общения с людьми, от которых зависит успешность людей разного возраста, образования, разного уровня культуры и психологического развития, а также имеющих разный жизненный опыт и отличающихся друг от друга коммуникативными способностями</a:t>
            </a:r>
          </a:p>
        </p:txBody>
      </p:sp>
      <p:pic>
        <p:nvPicPr>
          <p:cNvPr id="7" name="Picture 4" descr="F:\выступление на конференции\Фото\фото для конференции\DSC04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286124"/>
            <a:ext cx="3485517" cy="2614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о на конференцию\IMG_0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286281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8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500034" y="285728"/>
            <a:ext cx="8215370" cy="1500198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latin typeface="Arial Narrow" pitchFamily="34" charset="0"/>
              </a:rPr>
              <a:t>Образовательная область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Социально – коммуникативное развитие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основная цель: усвоение норм и ценностей, принятых в обществе, </a:t>
            </a:r>
          </a:p>
          <a:p>
            <a:r>
              <a:rPr lang="ru-RU" dirty="0" smtClean="0">
                <a:latin typeface="Arial Narrow" pitchFamily="34" charset="0"/>
              </a:rPr>
              <a:t>включая моральные и нравственные ценности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14348" y="1928802"/>
            <a:ext cx="7786742" cy="4643470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214554"/>
            <a:ext cx="700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развитие общения и взаимодействия ребенка со взрослыми и сверстниками </a:t>
            </a:r>
          </a:p>
          <a:p>
            <a:pPr marL="355600" lvl="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становление самостоятельности, целенаправленности и </a:t>
            </a:r>
            <a:r>
              <a:rPr lang="ru-RU" sz="2000" dirty="0" err="1" smtClean="0">
                <a:latin typeface="Arial Narrow" pitchFamily="34" charset="0"/>
              </a:rPr>
              <a:t>саморегуляции</a:t>
            </a:r>
            <a:r>
              <a:rPr lang="ru-RU" sz="2000" dirty="0" smtClean="0">
                <a:latin typeface="Arial Narrow" pitchFamily="34" charset="0"/>
              </a:rPr>
              <a:t> собственных действий </a:t>
            </a:r>
          </a:p>
          <a:p>
            <a:pPr marL="355600" lvl="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 </a:t>
            </a:r>
          </a:p>
          <a:p>
            <a:pPr marL="355600" lvl="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формирование уважительного отношения и чувств принадлежности к своей семье и сообществу детей и взрослых в Организации </a:t>
            </a:r>
          </a:p>
          <a:p>
            <a:pPr marL="355600" lvl="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формирование позитивных установок к различным видам труда и творчества 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ru-RU" sz="2000" dirty="0" smtClean="0">
                <a:latin typeface="Arial Narrow" pitchFamily="34" charset="0"/>
              </a:rPr>
              <a:t>формирование основ безопасного поведения в быту, социуме, природе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8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6451929"/>
              </p:ext>
            </p:extLst>
          </p:nvPr>
        </p:nvGraphicFramePr>
        <p:xfrm>
          <a:off x="-39261" y="897596"/>
          <a:ext cx="9166225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543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55786131"/>
              </p:ext>
            </p:extLst>
          </p:nvPr>
        </p:nvGraphicFramePr>
        <p:xfrm>
          <a:off x="500034" y="1628800"/>
          <a:ext cx="818345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428596" y="285728"/>
            <a:ext cx="8286808" cy="1285884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b="1" dirty="0" smtClean="0">
                <a:solidFill>
                  <a:srgbClr val="006600"/>
                </a:solidFill>
                <a:latin typeface="Arial Narrow" pitchFamily="34" charset="0"/>
              </a:rPr>
              <a:t>Система партнерской деятельности </a:t>
            </a:r>
          </a:p>
          <a:p>
            <a:pPr lvl="0"/>
            <a:r>
              <a:rPr lang="ru-RU" altLang="ru-RU" b="1" dirty="0" smtClean="0">
                <a:solidFill>
                  <a:srgbClr val="006600"/>
                </a:solidFill>
                <a:latin typeface="Arial Narrow" pitchFamily="34" charset="0"/>
              </a:rPr>
              <a:t>с социальными институтами</a:t>
            </a:r>
            <a:endParaRPr lang="ru-RU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ото на конференцию\SDC186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8" t="11470" r="218" b="-1746"/>
          <a:stretch/>
        </p:blipFill>
        <p:spPr bwMode="auto">
          <a:xfrm>
            <a:off x="285720" y="1428736"/>
            <a:ext cx="3672408" cy="272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ото на конференцию\SDC18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286256"/>
            <a:ext cx="3214709" cy="2395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фото на конференцию\IMG_8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892783" cy="266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00034" y="285728"/>
            <a:ext cx="8215370" cy="928694"/>
          </a:xfrm>
          <a:prstGeom prst="round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2976" y="285728"/>
            <a:ext cx="6934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rgbClr val="006600"/>
                </a:solidFill>
                <a:latin typeface="Arial Narrow" pitchFamily="34" charset="0"/>
                <a:ea typeface="+mn-ea"/>
                <a:cs typeface="+mn-cs"/>
              </a:rPr>
              <a:t>Сотрудничество с МБОУ СОШ № 32</a:t>
            </a:r>
            <a:endParaRPr lang="ru-RU" altLang="ru-RU" sz="2800" b="1" dirty="0" smtClean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3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329</Words>
  <Application>Microsoft Office PowerPoint</Application>
  <PresentationFormat>Экран (4:3)</PresentationFormat>
  <Paragraphs>44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powerpoint-template</vt:lpstr>
      <vt:lpstr> Развитие коммуникативных навыков  детей старшего дошкольного возраста, через взаимодействие дошкольной образовательной организации с социальными партнерами</vt:lpstr>
      <vt:lpstr>Ввести ребёнка в мир человеческих отношений - одна из важных задач воспитания личности ребёнка дошкольного возраста                                   В.А.Сухомлинский  </vt:lpstr>
      <vt:lpstr>Цель: развивать коммуникативные навыки детей старшего дошкольного возраста, через взаимодействие дошкольной образовательной организации с социальными партнерами</vt:lpstr>
      <vt:lpstr>Задачи</vt:lpstr>
      <vt:lpstr>Коммуникация - умения и навыки общения с людьми, от которых зависит успешность людей разного возраста, образования, разного уровня культуры и психологического развития, а также имеющих разный жизненный опыт и отличающихся друг от друга коммуникативными способностями</vt:lpstr>
      <vt:lpstr>Слайд 6</vt:lpstr>
      <vt:lpstr>Слайд 7</vt:lpstr>
      <vt:lpstr>Слайд 8</vt:lpstr>
      <vt:lpstr>Слайд 9</vt:lpstr>
      <vt:lpstr>Городская библиотека № 8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Направление: “Организация внеурочной и воспитательной деятельности  в  условиях реализации ФГОС дошкольного, общего образования”    Тема: "Развитие коммуникативных навыков  детей старшего дошкольного возраста, через взаимодействие дошкольной образовательной организации с социальными партнерами"</dc:title>
  <dc:creator>Admin</dc:creator>
  <cp:lastModifiedBy>User</cp:lastModifiedBy>
  <cp:revision>17</cp:revision>
  <dcterms:created xsi:type="dcterms:W3CDTF">2014-12-16T20:28:10Z</dcterms:created>
  <dcterms:modified xsi:type="dcterms:W3CDTF">2014-12-17T09:22:58Z</dcterms:modified>
</cp:coreProperties>
</file>